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9" r:id="rId5"/>
    <p:sldId id="280" r:id="rId6"/>
    <p:sldId id="282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uk-UA" sz="2000" b="1" dirty="0" smtClean="0"/>
              <a:t>Дисципліна </a:t>
            </a:r>
            <a:br>
              <a:rPr lang="uk-UA" sz="2000" b="1" dirty="0" smtClean="0"/>
            </a:br>
            <a:r>
              <a:rPr lang="uk-UA" sz="2000" b="1" dirty="0" smtClean="0"/>
              <a:t>«ПЛАНУВАННЯ ЛАНДШАФТУ»</a:t>
            </a:r>
            <a:br>
              <a:rPr lang="uk-UA" sz="2000" b="1" dirty="0" smtClean="0"/>
            </a:br>
            <a:r>
              <a:rPr lang="uk-UA" sz="1600" b="1" dirty="0" smtClean="0"/>
              <a:t>для студентів спеціальності 103 Науки про Землю</a:t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2000" b="1" dirty="0" smtClean="0"/>
              <a:t>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uk-UA" sz="1600" dirty="0" smtClean="0"/>
              <a:t>Дисципліна «Планування ландшафту» </a:t>
            </a:r>
            <a:r>
              <a:rPr lang="uk-UA" sz="1600" dirty="0"/>
              <a:t>розкриває </a:t>
            </a:r>
            <a:r>
              <a:rPr lang="uk-UA" sz="1600" dirty="0" smtClean="0"/>
              <a:t>теоретико-методичні засади планування ландшафту.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 descr="C:\Users\HOME\Desktop\DSC09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2" y="2019901"/>
            <a:ext cx="385454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Landscapes-October-Polomanyi-10-1-e1571320401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73" y="2636912"/>
            <a:ext cx="4389861" cy="24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OME\Desktop\slide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3034012" cy="227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OME\Desktop\Емблема факультет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592" y="92696"/>
            <a:ext cx="1763688" cy="179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OME\Desktop\Емблема університету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8" y="104710"/>
            <a:ext cx="1747328" cy="17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488832" cy="864096"/>
          </a:xfrm>
        </p:spPr>
        <p:txBody>
          <a:bodyPr>
            <a:noAutofit/>
          </a:bodyPr>
          <a:lstStyle/>
          <a:p>
            <a:pPr algn="l"/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/>
              <a:t/>
            </a:r>
            <a:br>
              <a:rPr lang="ru-RU" sz="1800" b="1" u="sng" dirty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/>
              <a:t/>
            </a:r>
            <a:br>
              <a:rPr lang="ru-RU" sz="1800" b="1" u="sng" dirty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uk-UA" sz="1800" b="1" u="sng" dirty="0" smtClean="0"/>
              <a:t>Мета курсу</a:t>
            </a:r>
            <a:r>
              <a:rPr lang="uk-UA" sz="1800" dirty="0" smtClean="0"/>
              <a:t> – розкрити </a:t>
            </a:r>
            <a:r>
              <a:rPr lang="uk-UA" sz="1800" dirty="0"/>
              <a:t>методологічні засади </a:t>
            </a:r>
            <a:r>
              <a:rPr lang="uk-UA" sz="1800" dirty="0" smtClean="0"/>
              <a:t>планування  ландшафту , </a:t>
            </a:r>
            <a:r>
              <a:rPr lang="uk-UA" sz="1800" dirty="0"/>
              <a:t>визначити принципи та методи </a:t>
            </a:r>
            <a:r>
              <a:rPr lang="uk-UA" sz="1800" dirty="0" smtClean="0"/>
              <a:t>планування ландшафту, </a:t>
            </a:r>
            <a:r>
              <a:rPr lang="uk-UA" sz="1800" dirty="0"/>
              <a:t>навчити студентів </a:t>
            </a:r>
            <a:r>
              <a:rPr lang="uk-UA" sz="1800" dirty="0" err="1"/>
              <a:t>методик</a:t>
            </a:r>
            <a:r>
              <a:rPr lang="uk-UA" sz="1800" dirty="0"/>
              <a:t> </a:t>
            </a:r>
            <a:r>
              <a:rPr lang="uk-UA" sz="1800" dirty="0" smtClean="0"/>
              <a:t>планування ландшафту, </a:t>
            </a:r>
            <a:r>
              <a:rPr lang="uk-UA" sz="1800" dirty="0"/>
              <a:t>закласти знання про планування ландшафту</a:t>
            </a:r>
            <a:r>
              <a:rPr lang="uk-UA" sz="1800" dirty="0" smtClean="0"/>
              <a:t> </a:t>
            </a:r>
            <a:r>
              <a:rPr lang="uk-UA" sz="1800" dirty="0"/>
              <a:t>як форму організації ландшафтного простору</a:t>
            </a:r>
            <a:r>
              <a:rPr lang="uk-UA" sz="1800" dirty="0" smtClean="0"/>
              <a:t>.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b="1" u="sng" dirty="0" smtClean="0"/>
              <a:t>Завдання курсу</a:t>
            </a:r>
            <a:br>
              <a:rPr lang="uk-UA" sz="1800" b="1" u="sng" dirty="0" smtClean="0"/>
            </a:br>
            <a:r>
              <a:rPr lang="uk-UA" sz="1800" b="1" u="sng" dirty="0" smtClean="0"/>
              <a:t>Теоретичні: </a:t>
            </a:r>
            <a:r>
              <a:rPr lang="uk-UA" sz="1800" dirty="0" smtClean="0"/>
              <a:t>сформувати </a:t>
            </a:r>
            <a:r>
              <a:rPr lang="uk-UA" sz="1800" dirty="0"/>
              <a:t>уявлення про цілі </a:t>
            </a:r>
            <a:r>
              <a:rPr lang="uk-UA" sz="1800" dirty="0" smtClean="0"/>
              <a:t>планування ландшафту  </a:t>
            </a:r>
            <a:r>
              <a:rPr lang="uk-UA" sz="1800" dirty="0"/>
              <a:t>як складової частини регіональної політики і регіонального розвитку; </a:t>
            </a:r>
            <a:r>
              <a:rPr lang="uk-UA" sz="1800" dirty="0" smtClean="0"/>
              <a:t>знати теорію </a:t>
            </a:r>
            <a:r>
              <a:rPr lang="uk-UA" sz="1800" dirty="0"/>
              <a:t>та </a:t>
            </a:r>
            <a:r>
              <a:rPr lang="uk-UA" sz="1800" dirty="0" smtClean="0"/>
              <a:t>методологію планування ландшафту; вивчити </a:t>
            </a:r>
            <a:r>
              <a:rPr lang="uk-UA" sz="1800" dirty="0"/>
              <a:t>вітчизняним і зарубіжним досвідом </a:t>
            </a:r>
            <a:r>
              <a:rPr lang="uk-UA" sz="1800" dirty="0" smtClean="0"/>
              <a:t>планування ландшафту; знати прийоми </a:t>
            </a:r>
            <a:r>
              <a:rPr lang="uk-UA" sz="1800" dirty="0"/>
              <a:t>і </a:t>
            </a:r>
            <a:r>
              <a:rPr lang="uk-UA" sz="1800" dirty="0" smtClean="0"/>
              <a:t>методи планування ландшафту; володіти </a:t>
            </a:r>
            <a:r>
              <a:rPr lang="uk-UA" sz="1800" dirty="0"/>
              <a:t>нормативно-правовим забезпеченням ландшафтного планування, нормами і стандартами стану ландшафтів та їхніх компонентів; </a:t>
            </a:r>
            <a:r>
              <a:rPr lang="uk-UA" sz="1800" dirty="0" smtClean="0"/>
              <a:t>мати </a:t>
            </a:r>
            <a:r>
              <a:rPr lang="uk-UA" sz="1800" dirty="0"/>
              <a:t>уявлення про основні інженерно-географічні і </a:t>
            </a:r>
            <a:r>
              <a:rPr lang="uk-UA" sz="1800" dirty="0" err="1"/>
              <a:t>біотехнічні</a:t>
            </a:r>
            <a:r>
              <a:rPr lang="uk-UA" sz="1800" dirty="0"/>
              <a:t> заходи щодо реалізації ландшафтного </a:t>
            </a:r>
            <a:r>
              <a:rPr lang="uk-UA" sz="1800" dirty="0" smtClean="0"/>
              <a:t>планування.</a:t>
            </a:r>
            <a:br>
              <a:rPr lang="uk-UA" sz="1800" dirty="0" smtClean="0"/>
            </a:br>
            <a:r>
              <a:rPr lang="uk-UA" sz="1800" b="1" u="sng" dirty="0" smtClean="0"/>
              <a:t>Практичні: </a:t>
            </a:r>
            <a:r>
              <a:rPr lang="uk-UA" sz="1800" dirty="0" smtClean="0"/>
              <a:t>уміння </a:t>
            </a:r>
            <a:r>
              <a:rPr lang="ru-RU" sz="1800" dirty="0" err="1" smtClean="0"/>
              <a:t>визначати</a:t>
            </a:r>
            <a:r>
              <a:rPr lang="ru-RU" sz="1800" dirty="0" smtClean="0"/>
              <a:t> </a:t>
            </a:r>
            <a:r>
              <a:rPr lang="ru-RU" sz="1800" dirty="0" err="1"/>
              <a:t>об'єкт</a:t>
            </a:r>
            <a:r>
              <a:rPr lang="ru-RU" sz="1800" dirty="0"/>
              <a:t> ландшафтного </a:t>
            </a:r>
            <a:r>
              <a:rPr lang="ru-RU" sz="1800" dirty="0" err="1"/>
              <a:t>планування</a:t>
            </a:r>
            <a:r>
              <a:rPr lang="ru-RU" sz="1800" dirty="0"/>
              <a:t>,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ієрархічний</a:t>
            </a:r>
            <a:r>
              <a:rPr lang="ru-RU" sz="1800" dirty="0"/>
              <a:t> </a:t>
            </a:r>
            <a:r>
              <a:rPr lang="ru-RU" sz="1800" dirty="0" err="1" smtClean="0"/>
              <a:t>рівень</a:t>
            </a:r>
            <a:r>
              <a:rPr lang="ru-RU" sz="1800" dirty="0" smtClean="0"/>
              <a:t>; </a:t>
            </a:r>
            <a:r>
              <a:rPr lang="uk-UA" sz="1800" dirty="0" smtClean="0"/>
              <a:t>оволодіння прийомами </a:t>
            </a:r>
            <a:r>
              <a:rPr lang="uk-UA" sz="1800" dirty="0"/>
              <a:t>і </a:t>
            </a:r>
            <a:r>
              <a:rPr lang="uk-UA" sz="1800" dirty="0" smtClean="0"/>
              <a:t>методами </a:t>
            </a:r>
            <a:r>
              <a:rPr lang="uk-UA" sz="1800" dirty="0"/>
              <a:t>планування ландшафту</a:t>
            </a:r>
            <a:r>
              <a:rPr lang="uk-UA" sz="1800" dirty="0" smtClean="0"/>
              <a:t>; набуття </a:t>
            </a:r>
            <a:r>
              <a:rPr lang="uk-UA" sz="1800" dirty="0"/>
              <a:t>умінь та навичок </a:t>
            </a:r>
            <a:r>
              <a:rPr lang="uk-UA" sz="1800" dirty="0" smtClean="0"/>
              <a:t>складання ландшафтних планів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документів</a:t>
            </a:r>
            <a:r>
              <a:rPr lang="ru-RU" sz="1800" dirty="0" smtClean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завершує</a:t>
            </a:r>
            <a:r>
              <a:rPr lang="ru-RU" sz="1800" dirty="0"/>
              <a:t> </a:t>
            </a:r>
            <a:r>
              <a:rPr lang="ru-RU" sz="1800" dirty="0" err="1"/>
              <a:t>ландшафтне</a:t>
            </a:r>
            <a:r>
              <a:rPr lang="ru-RU" sz="1800" dirty="0"/>
              <a:t> </a:t>
            </a:r>
            <a:r>
              <a:rPr lang="ru-RU" sz="1800" dirty="0" err="1"/>
              <a:t>планування</a:t>
            </a:r>
            <a:r>
              <a:rPr lang="uk-UA" sz="1800" dirty="0" smtClean="0"/>
              <a:t>.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476250"/>
            <a:ext cx="7848872" cy="5977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 smtClean="0"/>
              <a:t>ЗМІСТ НАВЧАЛЬНОЇ ПРОГРАМИ</a:t>
            </a:r>
          </a:p>
          <a:p>
            <a:pPr algn="ctr"/>
            <a:endParaRPr lang="uk-UA" sz="1600" b="1" dirty="0" smtClean="0"/>
          </a:p>
          <a:p>
            <a:r>
              <a:rPr lang="uk-UA" sz="1600" b="1" dirty="0" smtClean="0"/>
              <a:t> </a:t>
            </a:r>
            <a:r>
              <a:rPr lang="uk-UA" sz="1600" b="1" dirty="0"/>
              <a:t>Вступ до </a:t>
            </a:r>
            <a:r>
              <a:rPr lang="uk-UA" sz="1600" b="1" dirty="0" smtClean="0"/>
              <a:t>планування ландшафту</a:t>
            </a:r>
            <a:r>
              <a:rPr lang="uk-UA" sz="1600" dirty="0" smtClean="0"/>
              <a:t>. </a:t>
            </a:r>
            <a:r>
              <a:rPr lang="uk-UA" sz="1600" dirty="0"/>
              <a:t>Цілі і завдання дисципліни, структура. Основні визначення та поняття. Ландшафтна </a:t>
            </a:r>
            <a:r>
              <a:rPr lang="uk-UA" sz="1600" dirty="0" smtClean="0"/>
              <a:t>екологія, ландшафтне планування, планування ландшафту. Співвідношення </a:t>
            </a:r>
            <a:r>
              <a:rPr lang="uk-UA" sz="1600" dirty="0"/>
              <a:t>понять </a:t>
            </a:r>
            <a:r>
              <a:rPr lang="uk-UA" sz="1600" dirty="0" smtClean="0"/>
              <a:t>«</a:t>
            </a:r>
            <a:r>
              <a:rPr lang="uk-UA" sz="1600" dirty="0"/>
              <a:t>територіального </a:t>
            </a:r>
            <a:r>
              <a:rPr lang="uk-UA" sz="1600" dirty="0" smtClean="0"/>
              <a:t>планування», «ландшафтне </a:t>
            </a:r>
            <a:r>
              <a:rPr lang="uk-UA" sz="1600" dirty="0"/>
              <a:t>планування</a:t>
            </a:r>
            <a:r>
              <a:rPr lang="uk-UA" sz="1600" dirty="0" smtClean="0"/>
              <a:t>», «</a:t>
            </a:r>
            <a:r>
              <a:rPr lang="uk-UA" sz="1600" dirty="0"/>
              <a:t>планування ландшафту</a:t>
            </a:r>
            <a:r>
              <a:rPr lang="uk-UA" sz="1600" dirty="0" smtClean="0"/>
              <a:t>»</a:t>
            </a:r>
            <a:r>
              <a:rPr lang="uk-UA" sz="1600" dirty="0"/>
              <a:t> та </a:t>
            </a:r>
            <a:r>
              <a:rPr lang="uk-UA" sz="1600" dirty="0" smtClean="0"/>
              <a:t>«планування ландшафтного дизайну». Ландшафтна </a:t>
            </a:r>
            <a:r>
              <a:rPr lang="uk-UA" sz="1600" dirty="0"/>
              <a:t>архітектура, естетика і дизайн ландшафту. </a:t>
            </a:r>
            <a:r>
              <a:rPr lang="uk-UA" sz="1600" dirty="0" smtClean="0"/>
              <a:t>Адаптивне </a:t>
            </a:r>
            <a:r>
              <a:rPr lang="uk-UA" sz="1600" dirty="0"/>
              <a:t>і конструктивне природокористування. Рівні </a:t>
            </a:r>
            <a:r>
              <a:rPr lang="uk-UA" sz="1600" dirty="0" smtClean="0"/>
              <a:t>ландшафтного планування</a:t>
            </a:r>
            <a:r>
              <a:rPr lang="uk-UA" sz="1600" dirty="0"/>
              <a:t>. </a:t>
            </a:r>
            <a:r>
              <a:rPr lang="uk-UA" sz="1600" dirty="0" smtClean="0"/>
              <a:t>Ландшафтне планування та </a:t>
            </a:r>
            <a:r>
              <a:rPr lang="uk-UA" sz="1600" dirty="0"/>
              <a:t>сталий розвиток. Європейська ландшафтна конвенція. Ландшафтна та регіональна політика. Історія становлення та розвитку напряму в Україні і за кордоном. Районне планування, територіальні комплексні схеми охорони природи. Рекультивація земель, порушених виробництвом. </a:t>
            </a:r>
            <a:endParaRPr lang="uk-UA" sz="1600" dirty="0" smtClean="0"/>
          </a:p>
          <a:p>
            <a:pPr marL="0" indent="0">
              <a:buNone/>
            </a:pPr>
            <a:endParaRPr lang="uk-UA" sz="1600" dirty="0" smtClean="0"/>
          </a:p>
          <a:p>
            <a:r>
              <a:rPr lang="uk-UA" sz="1600" b="1" dirty="0" smtClean="0"/>
              <a:t>Теоретико-методичні </a:t>
            </a:r>
            <a:r>
              <a:rPr lang="uk-UA" sz="1600" b="1" dirty="0"/>
              <a:t>принципи </a:t>
            </a:r>
            <a:r>
              <a:rPr lang="uk-UA" sz="1600" b="1" dirty="0" smtClean="0"/>
              <a:t>ландшафтного планування.</a:t>
            </a:r>
            <a:r>
              <a:rPr lang="uk-UA" sz="1600" dirty="0" smtClean="0"/>
              <a:t> </a:t>
            </a:r>
            <a:r>
              <a:rPr lang="uk-UA" sz="1600" dirty="0"/>
              <a:t>Взаємообумовленість компонентів ландшафту. Ієрархічні рівні природних територіальних комплексів (геосистем). Просторова фізико-географічна (ландшафтна) диференціація на локальному, регіональному та планетарному рівнях. Антропогенний, техногенний і культурний ландшафт. </a:t>
            </a:r>
            <a:r>
              <a:rPr lang="uk-UA" sz="1600" dirty="0" err="1"/>
              <a:t>Геоекологічна</a:t>
            </a:r>
            <a:r>
              <a:rPr lang="uk-UA" sz="1600" dirty="0"/>
              <a:t> концепція культурного ландшафту. </a:t>
            </a:r>
            <a:r>
              <a:rPr lang="uk-UA" sz="1600" dirty="0" err="1"/>
              <a:t>Геоекологічні</a:t>
            </a:r>
            <a:r>
              <a:rPr lang="uk-UA" sz="1600" dirty="0"/>
              <a:t> принципи проектування та охорони природи. Принципи екологічної безпеки населення та врахування його інтересів, історичності, обмеження, системності та комплексності, оптимізації, превентивності, регіональність. Принципи управління. Випереджаючий і оперативне </a:t>
            </a:r>
            <a:r>
              <a:rPr lang="uk-UA" sz="1600" dirty="0" smtClean="0"/>
              <a:t>управління.</a:t>
            </a:r>
          </a:p>
          <a:p>
            <a:pPr marL="0" indent="0">
              <a:buNone/>
            </a:pPr>
            <a:r>
              <a:rPr lang="uk-UA" sz="1600" dirty="0" smtClean="0"/>
              <a:t>        </a:t>
            </a:r>
            <a:endParaRPr lang="ru-RU" sz="1600" dirty="0" smtClean="0"/>
          </a:p>
          <a:p>
            <a:pPr marL="0" indent="0" algn="just">
              <a:buNone/>
            </a:pPr>
            <a:endParaRPr lang="uk-UA" sz="20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0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0" y="332657"/>
            <a:ext cx="7416824" cy="6192688"/>
          </a:xfrm>
        </p:spPr>
        <p:txBody>
          <a:bodyPr>
            <a:normAutofit fontScale="92500" lnSpcReduction="20000"/>
          </a:bodyPr>
          <a:lstStyle/>
          <a:p>
            <a:r>
              <a:rPr lang="uk-UA" sz="1700" b="1" dirty="0"/>
              <a:t>Структура ландшафтного плану та етапи його </a:t>
            </a:r>
            <a:r>
              <a:rPr lang="uk-UA" sz="1700" b="1" dirty="0" smtClean="0"/>
              <a:t>складання. </a:t>
            </a:r>
            <a:r>
              <a:rPr lang="uk-UA" sz="1700" dirty="0"/>
              <a:t>Організація </a:t>
            </a:r>
            <a:r>
              <a:rPr lang="uk-UA" sz="1700" dirty="0" err="1"/>
              <a:t>ландшафтно</a:t>
            </a:r>
            <a:r>
              <a:rPr lang="uk-UA" sz="1700" dirty="0"/>
              <a:t>-планувальних робіт. Принципи та умови сумісності та рівні компетенції. Дрібномасштабні ландшафтний план (масштаб 1: 200 000), рівень районного планування. Структура ландшафтного плану. Основа ландшафтного планування - ландшафтний блок. Етап інвентаризації та оцінки сучасної ситуації. Аналіз дрібномасштабних ландшафтних карт, карт змінних станів ландшафтів (антропогенних і техногенних модифікацій), космічної інформації. Господарський блок. Типи та види, інтенсивність використання ландшафтів (землекористування, лісокористування, водокористування, розселення, рекреація, використання природних ресурсів ландшафтів та їх альтернативи, конфлікти природокористування). Великомасштабний ландшафтний план (1:10 000 - 1:25 000), рівень генерального плану міста. Структура ландшафтного плану. Об'єкт ландшафтного планування міських ландшафтів. Каркас міських ландшафтів. Функціональне зонування міста. </a:t>
            </a:r>
            <a:r>
              <a:rPr lang="uk-UA" sz="1700" dirty="0" err="1"/>
              <a:t>Ландшафтно</a:t>
            </a:r>
            <a:r>
              <a:rPr lang="uk-UA" sz="1700" dirty="0"/>
              <a:t>-екологічний та містобудівний каркаси. Ландшафтне планування міських ландшафтів. Ландшафтна архітектура, естетика і ландшафтний дизайн. Екологічний блок. Екологічна оцінка ландшафтів, екологічних обмежень використання ландшафтів. Етап прогнозування. Прогнозування зміни стану ландшафтів в часі при збереженні інтенсивності сучасного використання, перспектив </a:t>
            </a:r>
            <a:r>
              <a:rPr lang="uk-UA" sz="1700" dirty="0" smtClean="0"/>
              <a:t>розвитку. Розробка </a:t>
            </a:r>
            <a:r>
              <a:rPr lang="uk-UA" sz="1700" dirty="0"/>
              <a:t>цілей і концепцій ландшафтного планування з урахуванням еволюції, сучасного стану і перспектив розвитку ландшафтів. </a:t>
            </a:r>
            <a:endParaRPr lang="uk-UA" sz="1700" dirty="0" smtClean="0"/>
          </a:p>
          <a:p>
            <a:r>
              <a:rPr lang="uk-UA" sz="1700" b="1" dirty="0" smtClean="0"/>
              <a:t>Інформаційна </a:t>
            </a:r>
            <a:r>
              <a:rPr lang="uk-UA" sz="1700" b="1" dirty="0"/>
              <a:t>база </a:t>
            </a:r>
            <a:r>
              <a:rPr lang="uk-UA" sz="1700" b="1" dirty="0" smtClean="0"/>
              <a:t>ландшафтного планування. </a:t>
            </a:r>
            <a:r>
              <a:rPr lang="uk-UA" sz="1700" dirty="0"/>
              <a:t>Цільові установки і завдання конкретного плану. ГІС у ландшафтному плануванні, її структура. Принципи побудови карт. Основні джерела інформації: картографічна інформація на основі топографічних і тематичних карт; дистанційна </a:t>
            </a:r>
            <a:r>
              <a:rPr lang="uk-UA" sz="1700" dirty="0" err="1"/>
              <a:t>аеро</a:t>
            </a:r>
            <a:r>
              <a:rPr lang="uk-UA" sz="1700" dirty="0"/>
              <a:t>-і космічна інформація; інформація польових обстежень з інструментальною прив'язкою; літературна, фондова, архівна та інші види інформації. Інженерно-географічні, інженерно-геологічні вишукування і дослідження на різних стадіях ландшафтного планування. Специфіка інженерно-екологічних </a:t>
            </a:r>
            <a:r>
              <a:rPr lang="uk-UA" sz="1700" dirty="0" err="1"/>
              <a:t>вишукувань</a:t>
            </a:r>
            <a:r>
              <a:rPr lang="uk-UA" sz="1700" dirty="0"/>
              <a:t> для </a:t>
            </a:r>
            <a:r>
              <a:rPr lang="uk-UA" sz="1700" dirty="0" err="1"/>
              <a:t>обгрунтування</a:t>
            </a:r>
            <a:r>
              <a:rPr lang="uk-UA" sz="1700" dirty="0"/>
              <a:t> містобудівної документації.</a:t>
            </a:r>
            <a:endParaRPr lang="ru-RU" sz="17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endParaRPr lang="uk-UA" sz="20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548680"/>
            <a:ext cx="7488832" cy="5977085"/>
          </a:xfrm>
        </p:spPr>
        <p:txBody>
          <a:bodyPr>
            <a:normAutofit/>
          </a:bodyPr>
          <a:lstStyle/>
          <a:p>
            <a:r>
              <a:rPr lang="uk-UA" sz="1600" b="1" dirty="0"/>
              <a:t>Галузеве та інтегральне </a:t>
            </a:r>
            <a:r>
              <a:rPr lang="uk-UA" sz="1600" b="1" dirty="0" smtClean="0"/>
              <a:t>ландшафтне планування</a:t>
            </a:r>
            <a:r>
              <a:rPr lang="uk-UA" sz="1600" b="1" dirty="0"/>
              <a:t>. </a:t>
            </a:r>
            <a:r>
              <a:rPr lang="uk-UA" sz="1600" dirty="0"/>
              <a:t>Містобудування; лісове, сільське і водне господарство; території </a:t>
            </a:r>
            <a:r>
              <a:rPr lang="uk-UA" sz="1600" dirty="0" smtClean="0"/>
              <a:t>природно-заповідного </a:t>
            </a:r>
            <a:r>
              <a:rPr lang="uk-UA" sz="1600" dirty="0"/>
              <a:t>фонду (ПЗФ) тощо. Ландшафтне планування та проектування природоохоронних територій. Ландшафтне </a:t>
            </a:r>
            <a:r>
              <a:rPr lang="uk-UA" sz="1600" dirty="0" err="1"/>
              <a:t>обгрунтування</a:t>
            </a:r>
            <a:r>
              <a:rPr lang="uk-UA" sz="1600" dirty="0"/>
              <a:t> меж територій ПЗФ. Ландшафтне проектування ПЗФ. Національна </a:t>
            </a:r>
            <a:r>
              <a:rPr lang="uk-UA" sz="1600" dirty="0" err="1"/>
              <a:t>екомережа</a:t>
            </a:r>
            <a:r>
              <a:rPr lang="uk-UA" sz="1600" dirty="0"/>
              <a:t> </a:t>
            </a:r>
            <a:r>
              <a:rPr lang="uk-UA" sz="1600" dirty="0" smtClean="0"/>
              <a:t>України: </a:t>
            </a:r>
            <a:r>
              <a:rPr lang="uk-UA" sz="1600" dirty="0"/>
              <a:t>природні та біосферні заповідники, біосферні резервати, національні парки, природні заказники, пам'ятки природи, дендрологічні парки та ботанічні сади, лікувально-оздоровчі місцевості та курорти. Регіональна (обласна) система природоохоронних територій: природні парки, регіональні </a:t>
            </a:r>
            <a:r>
              <a:rPr lang="uk-UA" sz="1600" dirty="0" smtClean="0"/>
              <a:t>ландшафтні парки</a:t>
            </a:r>
            <a:r>
              <a:rPr lang="uk-UA" sz="1600" dirty="0"/>
              <a:t>, пам'ятки природи, території традиційного природокористування, ботанічні сади, сакральні об'єкти, резервні території. </a:t>
            </a:r>
            <a:r>
              <a:rPr lang="uk-UA" sz="1600" dirty="0" err="1" smtClean="0"/>
              <a:t>Ландшафтно</a:t>
            </a:r>
            <a:r>
              <a:rPr lang="uk-UA" sz="1600" dirty="0" smtClean="0"/>
              <a:t>-екологічний </a:t>
            </a:r>
            <a:r>
              <a:rPr lang="uk-UA" sz="1600" dirty="0"/>
              <a:t>каркас адміністративного району, адміністративної області. Досвід ландшафтного </a:t>
            </a:r>
            <a:r>
              <a:rPr lang="uk-UA" sz="1600" dirty="0" smtClean="0"/>
              <a:t>планування. </a:t>
            </a:r>
            <a:r>
              <a:rPr lang="uk-UA" sz="1600" dirty="0"/>
              <a:t>Регіональна (зональна) специфіка ландшафтного планування. Ландшафтне планування в </a:t>
            </a:r>
            <a:r>
              <a:rPr lang="uk-UA" sz="1600" dirty="0" smtClean="0"/>
              <a:t>окремих регіонах України. </a:t>
            </a:r>
          </a:p>
          <a:p>
            <a:r>
              <a:rPr lang="uk-UA" sz="1600" b="1" dirty="0" smtClean="0"/>
              <a:t>Ландшафтне планування та оцінка впливу на довкілля. </a:t>
            </a:r>
            <a:r>
              <a:rPr lang="uk-UA" sz="1600" dirty="0"/>
              <a:t>Взаємозв'язок ландшафтного </a:t>
            </a:r>
            <a:r>
              <a:rPr lang="uk-UA" sz="1600" dirty="0" smtClean="0"/>
              <a:t>планування </a:t>
            </a:r>
            <a:r>
              <a:rPr lang="uk-UA" sz="1600" dirty="0"/>
              <a:t>та оцінки впливу на </a:t>
            </a:r>
            <a:r>
              <a:rPr lang="uk-UA" sz="1600" dirty="0" smtClean="0"/>
              <a:t>довкілля. Правові </a:t>
            </a:r>
            <a:r>
              <a:rPr lang="uk-UA" sz="1600" dirty="0"/>
              <a:t>основи оцінки впливу на довкілля. Процедура оцінки впливу на довкілля.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Громадські </a:t>
            </a:r>
            <a:r>
              <a:rPr lang="uk-UA" sz="1600" dirty="0"/>
              <a:t>слухання </a:t>
            </a:r>
            <a:r>
              <a:rPr lang="uk-UA" sz="1600" dirty="0" smtClean="0"/>
              <a:t>проектів </a:t>
            </a:r>
            <a:r>
              <a:rPr lang="uk-UA" sz="1600" dirty="0"/>
              <a:t>ландшафтного планування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та оцінка </a:t>
            </a:r>
            <a:r>
              <a:rPr lang="uk-UA" sz="1600" dirty="0"/>
              <a:t>впливу на довкілля</a:t>
            </a:r>
            <a:r>
              <a:rPr lang="uk-UA" sz="1600" dirty="0" smtClean="0"/>
              <a:t>.</a:t>
            </a:r>
          </a:p>
          <a:p>
            <a:pPr marL="0" indent="0">
              <a:buNone/>
            </a:pPr>
            <a:endParaRPr lang="ru-RU" sz="2200" dirty="0">
              <a:cs typeface="Times New Roman" pitchFamily="18" charset="0"/>
            </a:endParaRPr>
          </a:p>
        </p:txBody>
      </p:sp>
      <p:pic>
        <p:nvPicPr>
          <p:cNvPr id="3074" name="Picture 2" descr="C:\Users\HOME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94836"/>
            <a:ext cx="2088232" cy="195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7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548680"/>
            <a:ext cx="7488832" cy="5977085"/>
          </a:xfrm>
        </p:spPr>
        <p:txBody>
          <a:bodyPr>
            <a:normAutofit/>
          </a:bodyPr>
          <a:lstStyle/>
          <a:p>
            <a:r>
              <a:rPr lang="uk-UA" sz="1600" b="1" dirty="0" smtClean="0"/>
              <a:t>Ландшафт </a:t>
            </a:r>
            <a:r>
              <a:rPr lang="uk-UA" sz="1600" b="1" dirty="0"/>
              <a:t>як об</a:t>
            </a:r>
            <a:r>
              <a:rPr lang="en-US" sz="1600" b="1" dirty="0"/>
              <a:t>’</a:t>
            </a:r>
            <a:r>
              <a:rPr lang="uk-UA" sz="1600" b="1" dirty="0" err="1"/>
              <a:t>єкт</a:t>
            </a:r>
            <a:r>
              <a:rPr lang="uk-UA" sz="1600" b="1" dirty="0"/>
              <a:t> ландшафтної архітектури та дизайну</a:t>
            </a:r>
            <a:r>
              <a:rPr lang="uk-UA" sz="1600" b="1" dirty="0" smtClean="0"/>
              <a:t>. </a:t>
            </a:r>
            <a:r>
              <a:rPr lang="uk-UA" sz="1600" dirty="0" smtClean="0"/>
              <a:t>Типологія </a:t>
            </a:r>
            <a:r>
              <a:rPr lang="uk-UA" sz="1600" dirty="0"/>
              <a:t>об’єктів ландшафтної архітектури та дизайну. </a:t>
            </a:r>
            <a:r>
              <a:rPr lang="uk-UA" sz="1600" dirty="0" smtClean="0"/>
              <a:t>Основні </a:t>
            </a:r>
            <a:r>
              <a:rPr lang="uk-UA" sz="1600" dirty="0"/>
              <a:t>фактори, що впливають на їхнє формування. </a:t>
            </a:r>
            <a:r>
              <a:rPr lang="uk-UA" sz="1600" dirty="0" smtClean="0"/>
              <a:t>Прийоми </a:t>
            </a:r>
            <a:r>
              <a:rPr lang="uk-UA" sz="1600" dirty="0"/>
              <a:t>проектування об’єктів ландшафтної архітектури та дизайну. </a:t>
            </a:r>
            <a:endParaRPr lang="uk-UA" sz="1600" dirty="0" smtClean="0"/>
          </a:p>
          <a:p>
            <a:pPr marL="0" indent="0">
              <a:buNone/>
            </a:pPr>
            <a:endParaRPr lang="uk-UA" sz="1600" dirty="0" smtClean="0"/>
          </a:p>
        </p:txBody>
      </p:sp>
      <p:pic>
        <p:nvPicPr>
          <p:cNvPr id="1026" name="Picture 2" descr="C:\Users\HOME\Desktop\blagoustri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3" y="1700808"/>
            <a:ext cx="5351154" cy="271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OME\Desktop\japan-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Історія ландшафтного дизайн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0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064896" cy="6336704"/>
          </a:xfrm>
        </p:spPr>
        <p:txBody>
          <a:bodyPr>
            <a:normAutofit fontScale="40000" lnSpcReduction="20000"/>
          </a:bodyPr>
          <a:lstStyle/>
          <a:p>
            <a:endParaRPr lang="uk-UA" sz="1800" b="1" u="sng" dirty="0" smtClean="0"/>
          </a:p>
          <a:p>
            <a:pPr marL="0" indent="0" algn="ctr">
              <a:buNone/>
            </a:pPr>
            <a:r>
              <a:rPr lang="uk-UA" sz="3100" b="1" u="sng" dirty="0" smtClean="0"/>
              <a:t>Компетентності</a:t>
            </a:r>
            <a:r>
              <a:rPr lang="uk-UA" sz="3100" b="1" u="sng" dirty="0"/>
              <a:t>, які формуються під час </a:t>
            </a:r>
            <a:r>
              <a:rPr lang="uk-UA" sz="3100" b="1" u="sng" dirty="0" smtClean="0"/>
              <a:t>вивчення</a:t>
            </a:r>
            <a:endParaRPr lang="ru-RU" sz="3100" dirty="0"/>
          </a:p>
          <a:p>
            <a:pPr marL="0" indent="0" algn="ctr">
              <a:buNone/>
            </a:pPr>
            <a:r>
              <a:rPr lang="uk-UA" sz="3100" b="1" u="sng" dirty="0" smtClean="0"/>
              <a:t>дисципліни «Планування ландшафту»</a:t>
            </a:r>
          </a:p>
          <a:p>
            <a:pPr algn="ctr"/>
            <a:endParaRPr lang="uk-UA" sz="1800" b="1" u="sng" dirty="0"/>
          </a:p>
          <a:p>
            <a:r>
              <a:rPr lang="uk-UA" sz="1800" b="1" dirty="0"/>
              <a:t> </a:t>
            </a:r>
            <a:r>
              <a:rPr lang="uk-UA" sz="1800" b="1" u="sng" dirty="0" smtClean="0"/>
              <a:t>Загальні компетентності:</a:t>
            </a:r>
            <a:endParaRPr lang="ru-RU" sz="1800" dirty="0"/>
          </a:p>
          <a:p>
            <a:r>
              <a:rPr lang="uk-UA" sz="1800" dirty="0"/>
              <a:t>К01. Здатність реалізувати свої права і обов’язки як члена суспільства, усвідомлювати цінності громадянського (вільного демократичного) суспільства та необхідність його сталого розвитку, верховенства права, прав і свобод людини і громадянина в Україні.</a:t>
            </a:r>
          </a:p>
          <a:p>
            <a:r>
              <a:rPr lang="uk-UA" sz="1800" dirty="0"/>
              <a:t>К02. Здатність зберігати та примножувати моральні, культурні, наукові цінності і досягнення суспільства на основі розуміння історії та закономірностей розвитку предметної області, її місця у загальній системі знань про природу і суспільство та у розвитку суспільства, техніки і технологій, використовувати різні види та форми рухової активності для активного відпочинку та ведення здорового способу життя.</a:t>
            </a:r>
          </a:p>
          <a:p>
            <a:r>
              <a:rPr lang="uk-UA" sz="1800" dirty="0"/>
              <a:t>К03. Здатність застосовувати знання у практичних ситуаціях. </a:t>
            </a:r>
          </a:p>
          <a:p>
            <a:r>
              <a:rPr lang="uk-UA" sz="1800" dirty="0"/>
              <a:t>К04. Знання та розуміння предметної області та розуміння професійної діяльності. </a:t>
            </a:r>
          </a:p>
          <a:p>
            <a:r>
              <a:rPr lang="uk-UA" sz="1800" dirty="0"/>
              <a:t>К07. Навички використання інформаційних і комунікаційних технологій.  </a:t>
            </a:r>
          </a:p>
          <a:p>
            <a:r>
              <a:rPr lang="uk-UA" sz="1800" dirty="0"/>
              <a:t>К08. Здатність вчитися і оволодівати сучасними знаннями. </a:t>
            </a:r>
          </a:p>
          <a:p>
            <a:r>
              <a:rPr lang="uk-UA" sz="1800" dirty="0"/>
              <a:t>К09. Здатність працювати в команді. </a:t>
            </a:r>
          </a:p>
          <a:p>
            <a:r>
              <a:rPr lang="uk-UA" sz="1800" dirty="0"/>
              <a:t>К11. Прагнення до збереження природного навколишнього середовища. </a:t>
            </a:r>
          </a:p>
          <a:p>
            <a:r>
              <a:rPr lang="uk-UA" sz="1800" dirty="0"/>
              <a:t>К12. Здатність діяти на основі етичних міркувань (мотивів).</a:t>
            </a:r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ru-RU" sz="1800" dirty="0"/>
          </a:p>
          <a:p>
            <a:endParaRPr lang="uk-UA" sz="1800" b="1" u="sng" dirty="0" smtClean="0"/>
          </a:p>
          <a:p>
            <a:endParaRPr lang="uk-UA" sz="1800" b="1" u="sng" dirty="0"/>
          </a:p>
          <a:p>
            <a:endParaRPr lang="uk-UA" sz="1800" b="1" u="sng" dirty="0" smtClean="0"/>
          </a:p>
          <a:p>
            <a:endParaRPr lang="uk-UA" sz="1800" b="1" u="sng" dirty="0"/>
          </a:p>
          <a:p>
            <a:r>
              <a:rPr lang="uk-UA" sz="1800" b="1" u="sng" dirty="0" smtClean="0"/>
              <a:t>Спеціальні </a:t>
            </a:r>
            <a:r>
              <a:rPr lang="uk-UA" sz="1800" b="1" u="sng" dirty="0"/>
              <a:t>(фахові, предметні) компетентності:</a:t>
            </a:r>
            <a:endParaRPr lang="ru-RU" sz="1800" dirty="0"/>
          </a:p>
          <a:p>
            <a:r>
              <a:rPr lang="uk-UA" sz="1800" dirty="0"/>
              <a:t>К13. Знання та розуміння теоретичних основ наук про Землю як комплексну природну систему. </a:t>
            </a:r>
          </a:p>
          <a:p>
            <a:r>
              <a:rPr lang="uk-UA" sz="1800" dirty="0"/>
              <a:t>К14. Здатність застосовувати базові знання фізики, хімії, біології, екології, математики, інформаційних технологій тощо при вивченні Землі та її </a:t>
            </a:r>
            <a:r>
              <a:rPr lang="uk-UA" sz="1800" dirty="0" err="1"/>
              <a:t>геосфер</a:t>
            </a:r>
            <a:r>
              <a:rPr lang="uk-UA" sz="1800" dirty="0"/>
              <a:t>. </a:t>
            </a:r>
          </a:p>
          <a:p>
            <a:r>
              <a:rPr lang="uk-UA" sz="1800" dirty="0"/>
              <a:t>К15. Здатність здійснювати збір, реєстрацію і аналіз даних за допомогою відповідних методів і технологічних засобів у польових і лабораторних умовах. </a:t>
            </a:r>
          </a:p>
          <a:p>
            <a:r>
              <a:rPr lang="uk-UA" sz="1800" dirty="0"/>
              <a:t>К16. Здатність застосовувати кількісні методи при дослідженні </a:t>
            </a:r>
            <a:r>
              <a:rPr lang="uk-UA" sz="1800" dirty="0" err="1"/>
              <a:t>геосфер</a:t>
            </a:r>
            <a:r>
              <a:rPr lang="uk-UA" sz="1800" dirty="0"/>
              <a:t>. </a:t>
            </a:r>
          </a:p>
          <a:p>
            <a:r>
              <a:rPr lang="uk-UA" sz="1800" dirty="0"/>
              <a:t>К17. Здатність до всебічного аналізу складу і будови </a:t>
            </a:r>
            <a:r>
              <a:rPr lang="uk-UA" sz="1800" dirty="0" err="1"/>
              <a:t>геосфер</a:t>
            </a:r>
            <a:r>
              <a:rPr lang="uk-UA" sz="1800" dirty="0"/>
              <a:t>. </a:t>
            </a:r>
          </a:p>
          <a:p>
            <a:r>
              <a:rPr lang="uk-UA" sz="1800" dirty="0"/>
              <a:t>К18. Здатність інтегрувати польові та лабораторні спостереження з теорією у послідовності: від спостереження до розпізнавання, синтезу і моделювання. </a:t>
            </a:r>
          </a:p>
          <a:p>
            <a:r>
              <a:rPr lang="uk-UA" sz="1800" dirty="0" smtClean="0"/>
              <a:t>К20</a:t>
            </a:r>
            <a:r>
              <a:rPr lang="uk-UA" sz="1800" dirty="0"/>
              <a:t>. Здатність самостійно досліджувати природні матеріали (у відповідності до спеціалізації) в польових і лабораторних умовах, описувати, аналізувати, документувати і звітувати про результати. </a:t>
            </a:r>
          </a:p>
          <a:p>
            <a:r>
              <a:rPr lang="uk-UA" sz="1800" dirty="0"/>
              <a:t>К21. Здатність до планування, організації та проведення досліджень і підготовки звітності.</a:t>
            </a:r>
          </a:p>
          <a:p>
            <a:r>
              <a:rPr lang="uk-UA" sz="1800" dirty="0"/>
              <a:t>К22. Здатність ідентифікувати та класифікувати відомі і реєструвати нові об’єкти у </a:t>
            </a:r>
            <a:r>
              <a:rPr lang="uk-UA" sz="1800" dirty="0" err="1"/>
              <a:t>геосферах</a:t>
            </a:r>
            <a:r>
              <a:rPr lang="uk-UA" sz="1800" dirty="0"/>
              <a:t>, їх властивості та притаманні їм процеси.</a:t>
            </a:r>
          </a:p>
          <a:p>
            <a:r>
              <a:rPr lang="uk-UA" sz="1800" dirty="0"/>
              <a:t>К23. Розуміння карти як важливого джерела інформації та вміння орієнтуватися у картографічному матеріалі, здатність застосовувати ГІС-системи і користуватися програмним забезпеченням </a:t>
            </a:r>
            <a:r>
              <a:rPr lang="uk-UA" sz="1800" dirty="0" err="1"/>
              <a:t>геоінформаційного</a:t>
            </a:r>
            <a:r>
              <a:rPr lang="uk-UA" sz="1800" dirty="0"/>
              <a:t> спрямування. </a:t>
            </a:r>
          </a:p>
          <a:p>
            <a:r>
              <a:rPr lang="uk-UA" sz="1800" dirty="0" smtClean="0"/>
              <a:t>К25</a:t>
            </a:r>
            <a:r>
              <a:rPr lang="uk-UA" sz="1800" dirty="0"/>
              <a:t>. Знання природних умов та закономірностей розвитку географічної оболонки в геологічному минулому, здатність визначати фактори  впливу природного середовища Землі на живі організми та </a:t>
            </a:r>
            <a:r>
              <a:rPr lang="uk-UA" sz="1800" dirty="0" err="1"/>
              <a:t>палеоекосистеми</a:t>
            </a:r>
            <a:r>
              <a:rPr lang="uk-UA" sz="1800" dirty="0"/>
              <a:t>.</a:t>
            </a:r>
          </a:p>
          <a:p>
            <a:r>
              <a:rPr lang="uk-UA" sz="1800" dirty="0" smtClean="0"/>
              <a:t>К27</a:t>
            </a:r>
            <a:r>
              <a:rPr lang="uk-UA" sz="1800" dirty="0"/>
              <a:t>. Здатність до критичного осмислення основних теорій, методів та принципів наук про Землю та знання загальних умов та принципів диференціації географічної оболонки в межах материків та океанів Землі на різному рівні.</a:t>
            </a:r>
          </a:p>
          <a:p>
            <a:r>
              <a:rPr lang="uk-UA" sz="1800" dirty="0"/>
              <a:t>К28. Знання теоретичних основ структурної зумовленості рельєфу, здатність визначати динамічність рельєфу та наслідки антропогенної трансформації.</a:t>
            </a:r>
          </a:p>
          <a:p>
            <a:r>
              <a:rPr lang="uk-UA" sz="1800" dirty="0" smtClean="0"/>
              <a:t>К29</a:t>
            </a:r>
            <a:r>
              <a:rPr lang="uk-UA" sz="1800" dirty="0"/>
              <a:t>. Здатність використовувати економічні механізми використання, охорони та відтворення природних ресурсів. рельєфу та вміти визначати вплив природних процесів на антропогенні форми рельєфу.</a:t>
            </a:r>
          </a:p>
          <a:p>
            <a:pPr marL="0" indent="0">
              <a:buNone/>
            </a:pPr>
            <a:endParaRPr lang="ru-RU" sz="18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uk-UA" sz="2800" b="1" dirty="0" smtClean="0"/>
          </a:p>
          <a:p>
            <a:endParaRPr lang="uk-UA" sz="2900" b="1" dirty="0" smtClean="0"/>
          </a:p>
          <a:p>
            <a:endParaRPr lang="uk-UA" sz="6000" b="1" dirty="0" smtClean="0"/>
          </a:p>
          <a:p>
            <a:endParaRPr lang="ru-RU" sz="6400" dirty="0"/>
          </a:p>
          <a:p>
            <a:pPr algn="ctr"/>
            <a:endParaRPr lang="ru-RU" sz="17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endParaRPr lang="uk-UA" sz="20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>
              <a:cs typeface="Times New Roman" pitchFamily="18" charset="0"/>
            </a:endParaRPr>
          </a:p>
        </p:txBody>
      </p:sp>
      <p:pic>
        <p:nvPicPr>
          <p:cNvPr id="2050" name="Picture 2" descr="C:\Users\HOME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08240"/>
            <a:ext cx="4377897" cy="194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5" y="2475367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41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652</TotalTime>
  <Words>688</Words>
  <Application>Microsoft Office PowerPoint</Application>
  <PresentationFormat>Экран (4:3)</PresentationFormat>
  <Paragraphs>78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Дисципліна  «ПЛАНУВАННЯ ЛАНДШАФТУ» для студентів спеціальності 103 Науки про Землю             Дисципліна «Планування ландшафту» розкриває теоретико-методичні засади планування ландшафту.         </vt:lpstr>
      <vt:lpstr>                  Мета курсу – розкрити методологічні засади планування  ландшафту , визначити принципи та методи планування ландшафту, навчити студентів методик планування ландшафту, закласти знання про планування ландшафту як форму організації ландшафтного простору.  Завдання курсу Теоретичні: сформувати уявлення про цілі планування ландшафту  як складової частини регіональної політики і регіонального розвитку; знати теорію та методологію планування ландшафту; вивчити вітчизняним і зарубіжним досвідом планування ландшафту; знати прийоми і методи планування ландшафту; володіти нормативно-правовим забезпеченням ландшафтного планування, нормами і стандартами стану ландшафтів та їхніх компонентів; мати уявлення про основні інженерно-географічні і біотехнічні заходи щодо реалізації ландшафтного планування. Практичні: уміння визначати об'єкт ландшафтного планування, його ієрархічний рівень; оволодіння прийомами і методами планування ландшафту; набуття умінь та навичок складання ландшафтних планів або інших документів, що завершує ландшафтне планування.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ВИЗНАЧЕННЯ ЕКОЛОГІЧНИХ РИЗИКІВ ВИКОРИСТАННЯ ПИТНОЇ ВОДИ ПІСЛЯ СЕЗОННОГО ХЛОРУВАННЯ ЗА ДОПОМОГОЮ МЕТОДІВ БІОТЕСТУВАННЯ</dc:title>
  <dc:creator>Пользователь</dc:creator>
  <cp:lastModifiedBy>HOME</cp:lastModifiedBy>
  <cp:revision>212</cp:revision>
  <dcterms:created xsi:type="dcterms:W3CDTF">2019-06-06T09:19:13Z</dcterms:created>
  <dcterms:modified xsi:type="dcterms:W3CDTF">2020-07-29T09:56:35Z</dcterms:modified>
</cp:coreProperties>
</file>